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9"/>
  </p:notesMasterIdLst>
  <p:handoutMasterIdLst>
    <p:handoutMasterId r:id="rId40"/>
  </p:handoutMasterIdLst>
  <p:sldIdLst>
    <p:sldId id="350" r:id="rId5"/>
    <p:sldId id="352" r:id="rId6"/>
    <p:sldId id="334" r:id="rId7"/>
    <p:sldId id="361" r:id="rId8"/>
    <p:sldId id="365" r:id="rId9"/>
    <p:sldId id="366" r:id="rId10"/>
    <p:sldId id="367" r:id="rId11"/>
    <p:sldId id="368" r:id="rId12"/>
    <p:sldId id="369" r:id="rId13"/>
    <p:sldId id="392" r:id="rId14"/>
    <p:sldId id="371" r:id="rId15"/>
    <p:sldId id="372" r:id="rId16"/>
    <p:sldId id="373" r:id="rId17"/>
    <p:sldId id="374" r:id="rId18"/>
    <p:sldId id="375" r:id="rId19"/>
    <p:sldId id="376" r:id="rId20"/>
    <p:sldId id="377" r:id="rId21"/>
    <p:sldId id="378" r:id="rId22"/>
    <p:sldId id="384" r:id="rId23"/>
    <p:sldId id="383" r:id="rId24"/>
    <p:sldId id="382" r:id="rId25"/>
    <p:sldId id="381" r:id="rId26"/>
    <p:sldId id="387" r:id="rId27"/>
    <p:sldId id="380" r:id="rId28"/>
    <p:sldId id="385" r:id="rId29"/>
    <p:sldId id="386" r:id="rId30"/>
    <p:sldId id="388" r:id="rId31"/>
    <p:sldId id="389" r:id="rId32"/>
    <p:sldId id="390" r:id="rId33"/>
    <p:sldId id="391" r:id="rId34"/>
    <p:sldId id="393" r:id="rId35"/>
    <p:sldId id="394" r:id="rId36"/>
    <p:sldId id="395" r:id="rId37"/>
    <p:sldId id="34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A6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58A693-50B3-437E-AD52-B88D40E35526}" v="3" dt="2020-10-14T20:04:43.3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1" d="100"/>
          <a:sy n="81" d="100"/>
        </p:scale>
        <p:origin x="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12/27/2023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02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55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58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53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December 27, 2023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/>
          <a:lstStyle/>
          <a:p>
            <a:r>
              <a:rPr lang="en-US" sz="4800" dirty="0"/>
              <a:t>TBW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/>
          <a:lstStyle/>
          <a:p>
            <a:r>
              <a:rPr lang="e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Relationship Between Stress and Smoking: A Longitudinal Study on Coping Mechanisms</a:t>
            </a:r>
            <a:endParaRPr lang="en-PK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Söhne"/>
              </a:rPr>
              <a:t>Stress &amp; Smoking Correlation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Söhne"/>
              </a:rPr>
              <a:t>Factors Behind Smoker Stress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Söhne"/>
              </a:rPr>
              <a:t>Exploring Coping Alternatives</a:t>
            </a:r>
            <a:endParaRPr 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647270" y="0"/>
            <a:ext cx="6096000" cy="6903086"/>
          </a:xfrm>
        </p:spPr>
      </p:pic>
    </p:spTree>
    <p:extLst>
      <p:ext uri="{BB962C8B-B14F-4D97-AF65-F5344CB8AC3E}">
        <p14:creationId xmlns:p14="http://schemas.microsoft.com/office/powerpoint/2010/main" val="2936372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70AA9F6-22C3-DF9C-1FD2-9C51BFA6414B}"/>
              </a:ext>
            </a:extLst>
          </p:cNvPr>
          <p:cNvSpPr txBox="1">
            <a:spLocks/>
          </p:cNvSpPr>
          <p:nvPr/>
        </p:nvSpPr>
        <p:spPr>
          <a:xfrm>
            <a:off x="7193942" y="4003877"/>
            <a:ext cx="4941477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 err="1"/>
              <a:t>Affan</a:t>
            </a:r>
            <a:r>
              <a:rPr lang="en-US" sz="2400" dirty="0"/>
              <a:t> Bin Faisal</a:t>
            </a:r>
          </a:p>
        </p:txBody>
      </p:sp>
    </p:spTree>
    <p:extLst>
      <p:ext uri="{BB962C8B-B14F-4D97-AF65-F5344CB8AC3E}">
        <p14:creationId xmlns:p14="http://schemas.microsoft.com/office/powerpoint/2010/main" val="3832079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>
              <a:latin typeface="+mn-l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44B9D3-AF29-949A-8B76-4747D4628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251" y="3218756"/>
            <a:ext cx="5052199" cy="336111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A6B59C1-8E76-E3FB-71A7-6781185ACC21}"/>
              </a:ext>
            </a:extLst>
          </p:cNvPr>
          <p:cNvSpPr txBox="1"/>
          <p:nvPr/>
        </p:nvSpPr>
        <p:spPr>
          <a:xfrm>
            <a:off x="636608" y="1145894"/>
            <a:ext cx="5370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Exploring the Relationship Between Stress and Smoking</a:t>
            </a:r>
          </a:p>
        </p:txBody>
      </p:sp>
    </p:spTree>
    <p:extLst>
      <p:ext uri="{BB962C8B-B14F-4D97-AF65-F5344CB8AC3E}">
        <p14:creationId xmlns:p14="http://schemas.microsoft.com/office/powerpoint/2010/main" val="172972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Data Collection Methods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Semi-structured interviews (qualitative data)</a:t>
            </a:r>
          </a:p>
          <a:p>
            <a:r>
              <a:rPr lang="en-US" sz="2000" dirty="0"/>
              <a:t>Google Forms surveys (qualitative and quantitative)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1D5676-4C9E-DA80-F602-214416955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052" y="3331832"/>
            <a:ext cx="5413398" cy="324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83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Data Analysis 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56959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Thematic Analysis :</a:t>
            </a:r>
            <a:r>
              <a:rPr lang="en-US" dirty="0"/>
              <a:t> Figuring out themes and patterns in stories (for qualitative data)</a:t>
            </a:r>
          </a:p>
          <a:p>
            <a:r>
              <a:rPr lang="en-US" b="1" dirty="0"/>
              <a:t>Stats Magic:</a:t>
            </a:r>
            <a:r>
              <a:rPr lang="en-US" dirty="0"/>
              <a:t> Using numbers to see trends (for quantitative data)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CDBD6-8438-EE20-CC41-A03199C09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632" y="3715210"/>
            <a:ext cx="4304818" cy="286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93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56959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r>
              <a:rPr lang="en-US" b="1" dirty="0"/>
              <a:t>Surveys: </a:t>
            </a:r>
            <a:r>
              <a:rPr lang="en-US" dirty="0"/>
              <a:t>Google Forms for easy data collection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3B5B46-AA22-4BD6-1156-0F5BE8576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197" y="4189095"/>
            <a:ext cx="2528285" cy="252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71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0843902-7CC8-3ED3-785F-89371F6FE1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07" r="140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F188DA-F2B4-B2AE-19B1-DCA856DEF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6D6C5-6077-C5DE-37C4-31C70D3FF9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how people cope with stress through smoking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Help with better stress management and quitting smoking</a:t>
            </a:r>
          </a:p>
          <a:p>
            <a:endParaRPr lang="en-P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C2762-529E-FD2A-7D44-B232E7F72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3413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lue line of a heartbeat&#10;&#10;Description automatically generated">
            <a:extLst>
              <a:ext uri="{FF2B5EF4-FFF2-40B4-BE49-F238E27FC236}">
                <a16:creationId xmlns:a16="http://schemas.microsoft.com/office/drawing/2014/main" id="{E1569510-FDBD-E99B-9D40-7840A30BC7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1B21F2D-41CF-BC0F-BE48-600F601B1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1103" y="2818137"/>
            <a:ext cx="4941477" cy="610863"/>
          </a:xfrm>
        </p:spPr>
        <p:txBody>
          <a:bodyPr/>
          <a:lstStyle/>
          <a:p>
            <a:r>
              <a:rPr lang="en-US" dirty="0"/>
              <a:t>Data Analysis 1</a:t>
            </a:r>
            <a:endParaRPr lang="en-PK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FD658B0-2BD3-67EA-5837-1BCD4B618D90}"/>
              </a:ext>
            </a:extLst>
          </p:cNvPr>
          <p:cNvSpPr txBox="1">
            <a:spLocks/>
          </p:cNvSpPr>
          <p:nvPr/>
        </p:nvSpPr>
        <p:spPr>
          <a:xfrm>
            <a:off x="7761103" y="3653444"/>
            <a:ext cx="4264993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Muhammed Salman Ahmed</a:t>
            </a:r>
            <a:endParaRPr lang="en-PK" sz="2800" dirty="0"/>
          </a:p>
        </p:txBody>
      </p:sp>
    </p:spTree>
    <p:extLst>
      <p:ext uri="{BB962C8B-B14F-4D97-AF65-F5344CB8AC3E}">
        <p14:creationId xmlns:p14="http://schemas.microsoft.com/office/powerpoint/2010/main" val="1991155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Overview of Data Analysis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Mix of qualitative and quantitative data.</a:t>
            </a:r>
          </a:p>
          <a:p>
            <a:r>
              <a:rPr lang="en-US" dirty="0"/>
              <a:t>Goal: Uncover patterns in the stress-smoking relationship.</a:t>
            </a:r>
          </a:p>
        </p:txBody>
      </p:sp>
    </p:spTree>
    <p:extLst>
      <p:ext uri="{BB962C8B-B14F-4D97-AF65-F5344CB8AC3E}">
        <p14:creationId xmlns:p14="http://schemas.microsoft.com/office/powerpoint/2010/main" val="2973984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sz="4000" b="1" dirty="0"/>
            </a:br>
            <a:br>
              <a:rPr lang="en-US" sz="4000" b="1" dirty="0"/>
            </a:br>
            <a:br>
              <a:rPr lang="en-US" sz="4000" b="1" dirty="0"/>
            </a:br>
            <a:r>
              <a:rPr lang="en-US" sz="4000" b="1" dirty="0"/>
              <a:t>Smoking Habits:</a:t>
            </a:r>
            <a:br>
              <a:rPr lang="en-US" sz="4000" b="1" dirty="0"/>
            </a:br>
            <a:r>
              <a:rPr lang="en-US" sz="4000" b="1" dirty="0"/>
              <a:t>Smoking Duration &amp; Coping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Participants reported varied smoking durations.</a:t>
            </a:r>
          </a:p>
          <a:p>
            <a:r>
              <a:rPr lang="en-US" dirty="0"/>
              <a:t>Insights into coping mechanisms related to stress over different time frames.</a:t>
            </a:r>
          </a:p>
          <a:p>
            <a:r>
              <a:rPr lang="en-US" dirty="0"/>
              <a:t>Valuable for understanding temporal aspects of the stress-smoking relationship.</a:t>
            </a:r>
          </a:p>
        </p:txBody>
      </p:sp>
      <p:pic>
        <p:nvPicPr>
          <p:cNvPr id="6" name="image7.png">
            <a:extLst>
              <a:ext uri="{FF2B5EF4-FFF2-40B4-BE49-F238E27FC236}">
                <a16:creationId xmlns:a16="http://schemas.microsoft.com/office/drawing/2014/main" id="{62542979-CC52-56A9-0B55-B31D23644B4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516547" y="4282633"/>
            <a:ext cx="4703903" cy="221024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90843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/>
          <a:lstStyle/>
          <a:p>
            <a:r>
              <a:rPr lang="en-US" dirty="0"/>
              <a:t>By Hira </a:t>
            </a:r>
            <a:r>
              <a:rPr lang="en-US" dirty="0" err="1"/>
              <a:t>Toheed</a:t>
            </a:r>
            <a:r>
              <a:rPr lang="en-US" dirty="0"/>
              <a:t> Butt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/>
          <a:lstStyle/>
          <a:p>
            <a:r>
              <a:rPr lang="en-US" dirty="0"/>
              <a:t>01. Introduction and 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/>
          <a:lstStyle/>
          <a:p>
            <a:r>
              <a:rPr lang="en-US" dirty="0"/>
              <a:t>By Abdullah Saeed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/>
          <a:lstStyle/>
          <a:p>
            <a:r>
              <a:rPr lang="en-US" dirty="0"/>
              <a:t>02. Conclusion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Affan</a:t>
            </a:r>
            <a:r>
              <a:rPr lang="en-US" dirty="0"/>
              <a:t> Bin Faisal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/>
          <a:lstStyle/>
          <a:p>
            <a:r>
              <a:rPr lang="en-US" dirty="0"/>
              <a:t>03. Methodology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/>
          <a:lstStyle/>
          <a:p>
            <a:r>
              <a:rPr lang="en-US" dirty="0"/>
              <a:t>By Muhammed Salman Ahmed and Raja Muhammed Fawad Khan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/>
          <a:lstStyle/>
          <a:p>
            <a:r>
              <a:rPr lang="en-US" dirty="0"/>
              <a:t>04. Data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/>
          <a:lstStyle/>
          <a:p>
            <a:r>
              <a:rPr lang="en-US" dirty="0"/>
              <a:t>By Izzah Aslam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/>
          <a:lstStyle/>
          <a:p>
            <a:r>
              <a:rPr lang="en-US" dirty="0"/>
              <a:t>05. Discussions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Smoking Habits:</a:t>
            </a:r>
            <a:br>
              <a:rPr lang="en-US" sz="4000" b="1" dirty="0"/>
            </a:br>
            <a:r>
              <a:rPr lang="en-US" sz="4000" b="1" dirty="0"/>
              <a:t>Daily Smoking Intensity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Responses spanned a spectrum of daily cigarette counts (1-8).</a:t>
            </a:r>
          </a:p>
          <a:p>
            <a:r>
              <a:rPr lang="en-US" dirty="0"/>
              <a:t>Quantitative data on the intensity of smoking behaviors.</a:t>
            </a:r>
          </a:p>
          <a:p>
            <a:r>
              <a:rPr lang="en-US" dirty="0"/>
              <a:t>Foundation for exploring correlations with stress levels and coping strategies.</a:t>
            </a:r>
          </a:p>
        </p:txBody>
      </p:sp>
      <p:pic>
        <p:nvPicPr>
          <p:cNvPr id="4" name="image2.png">
            <a:extLst>
              <a:ext uri="{FF2B5EF4-FFF2-40B4-BE49-F238E27FC236}">
                <a16:creationId xmlns:a16="http://schemas.microsoft.com/office/drawing/2014/main" id="{5E027A48-1F68-96A1-E8CF-B7455312EE51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886450" y="4280376"/>
            <a:ext cx="5467350" cy="260985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63807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Smoking </a:t>
            </a:r>
            <a:r>
              <a:rPr lang="en-US" sz="4000" b="1" dirty="0" err="1"/>
              <a:t>Havits</a:t>
            </a:r>
            <a:r>
              <a:rPr lang="en-US" sz="4000" b="1" dirty="0"/>
              <a:t>:</a:t>
            </a:r>
            <a:br>
              <a:rPr lang="en-US" sz="4000" b="1" dirty="0"/>
            </a:br>
            <a:r>
              <a:rPr lang="en-US" sz="4000" b="1" dirty="0"/>
              <a:t>Quitting Attempts &amp; Interest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Majority affirming previous efforts to quit smoking (66.7%).</a:t>
            </a:r>
          </a:p>
          <a:p>
            <a:r>
              <a:rPr lang="en-US" dirty="0"/>
              <a:t>Varied spectrum of interest in quitting (14.7% Very Interested, 68.7% in the middle).</a:t>
            </a:r>
          </a:p>
          <a:p>
            <a:r>
              <a:rPr lang="en-US" dirty="0"/>
              <a:t>Foundation for exploring relationships between past quit attempts, stress levels, and coping mechanisms.</a:t>
            </a:r>
          </a:p>
        </p:txBody>
      </p:sp>
      <p:pic>
        <p:nvPicPr>
          <p:cNvPr id="4" name="image12.png">
            <a:extLst>
              <a:ext uri="{FF2B5EF4-FFF2-40B4-BE49-F238E27FC236}">
                <a16:creationId xmlns:a16="http://schemas.microsoft.com/office/drawing/2014/main" id="{C83D25C3-7A73-CF29-651D-AD8AD205097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720314" y="4757194"/>
            <a:ext cx="3676996" cy="194539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43184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Coping Mechanisms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Majority acknowledging smoking more when stressed (66.7% Yes).</a:t>
            </a:r>
          </a:p>
          <a:p>
            <a:r>
              <a:rPr lang="en-US" dirty="0"/>
              <a:t>Array of coping mechanisms, with smoking as a predominant choice (90%).</a:t>
            </a:r>
          </a:p>
        </p:txBody>
      </p:sp>
      <p:pic>
        <p:nvPicPr>
          <p:cNvPr id="4" name="image6.png">
            <a:extLst>
              <a:ext uri="{FF2B5EF4-FFF2-40B4-BE49-F238E27FC236}">
                <a16:creationId xmlns:a16="http://schemas.microsoft.com/office/drawing/2014/main" id="{0800D883-B4A2-5824-B848-7706AD4A3D03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095282" y="4016416"/>
            <a:ext cx="4134866" cy="214291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74922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lue line of a heartbeat&#10;&#10;Description automatically generated">
            <a:extLst>
              <a:ext uri="{FF2B5EF4-FFF2-40B4-BE49-F238E27FC236}">
                <a16:creationId xmlns:a16="http://schemas.microsoft.com/office/drawing/2014/main" id="{E1569510-FDBD-E99B-9D40-7840A30BC7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1B21F2D-41CF-BC0F-BE48-600F601B1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1103" y="2818137"/>
            <a:ext cx="4941477" cy="610863"/>
          </a:xfrm>
        </p:spPr>
        <p:txBody>
          <a:bodyPr/>
          <a:lstStyle/>
          <a:p>
            <a:r>
              <a:rPr lang="en-US" dirty="0"/>
              <a:t>Data Analysis 2</a:t>
            </a:r>
            <a:endParaRPr lang="en-PK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FD658B0-2BD3-67EA-5837-1BCD4B618D90}"/>
              </a:ext>
            </a:extLst>
          </p:cNvPr>
          <p:cNvSpPr txBox="1">
            <a:spLocks/>
          </p:cNvSpPr>
          <p:nvPr/>
        </p:nvSpPr>
        <p:spPr>
          <a:xfrm>
            <a:off x="7761103" y="3653444"/>
            <a:ext cx="4264993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Raja Muhammed Fawad Khan</a:t>
            </a:r>
            <a:endParaRPr lang="en-PK" sz="2800" dirty="0"/>
          </a:p>
        </p:txBody>
      </p:sp>
    </p:spTree>
    <p:extLst>
      <p:ext uri="{BB962C8B-B14F-4D97-AF65-F5344CB8AC3E}">
        <p14:creationId xmlns:p14="http://schemas.microsoft.com/office/powerpoint/2010/main" val="3089841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24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Psychological Factors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Mental Health Conditions: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22.9% diagnosed with mental health conditions.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Understanding the potential intersection with smoking behaviors.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Mental Health Treatment: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Majority (85.4%) not receiving current mental health treatment.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Opportunity to explore barriers to access or preferences for coping strategies.</a:t>
            </a:r>
          </a:p>
        </p:txBody>
      </p:sp>
      <p:pic>
        <p:nvPicPr>
          <p:cNvPr id="4" name="image1.png">
            <a:extLst>
              <a:ext uri="{FF2B5EF4-FFF2-40B4-BE49-F238E27FC236}">
                <a16:creationId xmlns:a16="http://schemas.microsoft.com/office/drawing/2014/main" id="{F1DFF978-18DC-F0D9-C344-53EF9DF0A908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766613" y="4664597"/>
            <a:ext cx="3453837" cy="188344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003033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Psychological Factors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Self-Perceived Stress Levels: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Varied self-reported stress levels (8.3% Very Low, 35.4% Very High).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Contextualizing the broader stress landscape within the study population.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Primary Sources of Stress: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Diverse stressors: academic pressures, personal relationships, financial concerns, work-related stress.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Need for targeted interventions addressing specific stressors for personalized stress management.</a:t>
            </a:r>
          </a:p>
        </p:txBody>
      </p:sp>
    </p:spTree>
    <p:extLst>
      <p:ext uri="{BB962C8B-B14F-4D97-AF65-F5344CB8AC3E}">
        <p14:creationId xmlns:p14="http://schemas.microsoft.com/office/powerpoint/2010/main" val="1166169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A018C0-77C6-C5D5-38F1-E5401340FF0A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38C55-4157-FF5D-D661-E60A4569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000" b="1" dirty="0"/>
              <a:t>Social and Environmental Factors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AB0DE-EFBB-8F61-2A35-C99F991F8C9C}"/>
              </a:ext>
            </a:extLst>
          </p:cNvPr>
          <p:cNvSpPr txBox="1">
            <a:spLocks/>
          </p:cNvSpPr>
          <p:nvPr/>
        </p:nvSpPr>
        <p:spPr>
          <a:xfrm>
            <a:off x="838200" y="2104707"/>
            <a:ext cx="777336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Varying levels of ease in accessing cigarettes (37.5% Very Easy).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Perceived influence of friends and family on smoking habits (31.3% Extremely).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Majority indicating personal or social issues influencing smoking (72.9% Yes).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Acknowledging the complexity and evolving nature of the stress-smoking relationship.</a:t>
            </a:r>
          </a:p>
        </p:txBody>
      </p:sp>
      <p:pic>
        <p:nvPicPr>
          <p:cNvPr id="4" name="image14.png">
            <a:extLst>
              <a:ext uri="{FF2B5EF4-FFF2-40B4-BE49-F238E27FC236}">
                <a16:creationId xmlns:a16="http://schemas.microsoft.com/office/drawing/2014/main" id="{34AEEB25-F832-DF2C-D280-0F499521BF6E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611566" y="3981691"/>
            <a:ext cx="3164160" cy="194678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091098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/>
          <a:lstStyle/>
          <a:p>
            <a:r>
              <a:rPr lang="en-US" dirty="0"/>
              <a:t>Discussions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70AA9F6-22C3-DF9C-1FD2-9C51BFA6414B}"/>
              </a:ext>
            </a:extLst>
          </p:cNvPr>
          <p:cNvSpPr txBox="1">
            <a:spLocks/>
          </p:cNvSpPr>
          <p:nvPr/>
        </p:nvSpPr>
        <p:spPr>
          <a:xfrm>
            <a:off x="7193942" y="4003877"/>
            <a:ext cx="4941477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Izzah Aslam</a:t>
            </a:r>
          </a:p>
        </p:txBody>
      </p:sp>
    </p:spTree>
    <p:extLst>
      <p:ext uri="{BB962C8B-B14F-4D97-AF65-F5344CB8AC3E}">
        <p14:creationId xmlns:p14="http://schemas.microsoft.com/office/powerpoint/2010/main" val="3331845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Investigating the Link between Stress and Smoking Habits Over Time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öhne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Explore the duration of participants' smoking habits, ranging from 1-2 years to over 11 years.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Identify patterns indicating how stress influences the frequency and intensity of smoking.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Discover participants' stories, revealing stress as a trigger for increased smoking.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Highlight the need for interventions that consider different time frames in the stress-smoking relationship.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9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Identifying Factors that Increase Stress Among Smokers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öhne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Examine various stress sources reported by participants, including academic, personal, financial, and work-related stress.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Recognize the influence of friends and family on smoking habits, emphasizing the role of social connections.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Address the impact of environmental factors, such as the ease of accessing cigarettes, on stress levels.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Develop interventions that target specific stressors and social influences to support stress management and reduce smoking reliance.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39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70AA9F6-22C3-DF9C-1FD2-9C51BFA6414B}"/>
              </a:ext>
            </a:extLst>
          </p:cNvPr>
          <p:cNvSpPr txBox="1">
            <a:spLocks/>
          </p:cNvSpPr>
          <p:nvPr/>
        </p:nvSpPr>
        <p:spPr>
          <a:xfrm>
            <a:off x="7193942" y="4003877"/>
            <a:ext cx="4941477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Hira </a:t>
            </a:r>
            <a:r>
              <a:rPr lang="en-US" sz="2400" dirty="0" err="1"/>
              <a:t>Toheed</a:t>
            </a:r>
            <a:r>
              <a:rPr lang="en-US" sz="2400" dirty="0"/>
              <a:t> Butt</a:t>
            </a:r>
          </a:p>
        </p:txBody>
      </p:sp>
    </p:spTree>
    <p:extLst>
      <p:ext uri="{BB962C8B-B14F-4D97-AF65-F5344CB8AC3E}">
        <p14:creationId xmlns:p14="http://schemas.microsoft.com/office/powerpoint/2010/main" val="21054657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Exploring Alternative Coping Strategies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öhne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Explore diverse coping mechanisms beyond smoking, including meditation, exercise, socializing, and relaxation techniques.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Acknowledge smoking as a predominant coping strategy and the challenge of promoting alternatives.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Recognize the majority's interest in quitting smoking, indicating openness to change.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Use findings to develop interventions providing diverse strategies aligned with individual needs and preferences.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7140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eedling Black and white close up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70AA9F6-22C3-DF9C-1FD2-9C51BFA6414B}"/>
              </a:ext>
            </a:extLst>
          </p:cNvPr>
          <p:cNvSpPr txBox="1">
            <a:spLocks/>
          </p:cNvSpPr>
          <p:nvPr/>
        </p:nvSpPr>
        <p:spPr>
          <a:xfrm>
            <a:off x="7193942" y="4003877"/>
            <a:ext cx="4941477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100" b="1" i="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Abdullah Saeed</a:t>
            </a:r>
          </a:p>
        </p:txBody>
      </p:sp>
    </p:spTree>
    <p:extLst>
      <p:ext uri="{BB962C8B-B14F-4D97-AF65-F5344CB8AC3E}">
        <p14:creationId xmlns:p14="http://schemas.microsoft.com/office/powerpoint/2010/main" val="2736184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Stress-Smoking Link: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Our study reveals a strong connection between stress and smoking, highlighting smoking as a common coping method during stress.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Life Stage Influence: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Different life stages affect smoking behavior, requiring targeted interventions.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Control and Cessation: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Varying control over smoking emphasizes the need for interventions aiding cessation.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974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4.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Triggers and Support: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Diverse triggers for smoking and alternative coping methods like meditation offer support options.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5.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Mental Health and Barriers: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Smoking's link to mental health and potential access barriers require exploration.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6.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Public Health Implications: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öhne"/>
                <a:ea typeface="+mn-ea"/>
                <a:cs typeface="+mn-cs"/>
              </a:rPr>
              <a:t> Our research informs interventions aiming to manage stress without relying on smoking.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0324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Thanks to your commitment and strong work ethic, we know next year will be even better than the last. </a:t>
            </a:r>
          </a:p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 dirty="0"/>
              <a:t>Contoso  </a:t>
            </a:r>
            <a:r>
              <a:rPr lang="en-US" dirty="0"/>
              <a:t>  </a:t>
            </a:r>
          </a:p>
          <a:p>
            <a:r>
              <a:rPr lang="en-US" dirty="0"/>
              <a:t>sales@contoso.com</a:t>
            </a:r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/>
            <a:r>
              <a:rPr lang="en-US" sz="1800" b="1" i="0" dirty="0">
                <a:effectLst/>
                <a:latin typeface="Söhne"/>
              </a:rPr>
              <a:t>The Stress Landscape: Beyond Mental Strain to Health Impacts</a:t>
            </a:r>
            <a:endParaRPr lang="en-US" sz="18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>
                <a:latin typeface="Söhne"/>
              </a:rPr>
              <a:t>P</a:t>
            </a:r>
            <a:r>
              <a:rPr lang="en-US" sz="1800" b="0" i="0" dirty="0">
                <a:effectLst/>
                <a:latin typeface="Söhne"/>
              </a:rPr>
              <a:t>ervasive nature of stress in today's world.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Highlight that stress extends beyond mental strain to impact health.</a:t>
            </a:r>
          </a:p>
          <a:p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/>
            <a:r>
              <a:rPr lang="en-US" sz="1800" b="1" i="0" dirty="0">
                <a:effectLst/>
                <a:latin typeface="Söhne"/>
              </a:rPr>
              <a:t>Coping Strategies and Health Impact:</a:t>
            </a:r>
            <a:endParaRPr lang="en-US" sz="18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Significant negative impacts on health.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Smoking as a noteworthy coping method that warrants attention.</a:t>
            </a:r>
          </a:p>
          <a:p>
            <a:pPr marL="0" indent="0" algn="l">
              <a:buNone/>
            </a:pPr>
            <a:endParaRPr lang="en-US" sz="1800" b="0" i="0" dirty="0">
              <a:effectLst/>
              <a:latin typeface="Söhne"/>
            </a:endParaRPr>
          </a:p>
          <a:p>
            <a:endParaRPr lang="en-PK" sz="1800" dirty="0"/>
          </a:p>
          <a:p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982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/>
            <a:r>
              <a:rPr lang="en-US" sz="1800" b="1" i="0" dirty="0">
                <a:effectLst/>
                <a:latin typeface="Söhne"/>
              </a:rPr>
              <a:t>Study Purpose:</a:t>
            </a:r>
            <a:endParaRPr lang="en-US" sz="1800" b="0" i="0" dirty="0">
              <a:effectLst/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Main objective of the study: to explore the intricate relationship between stress and smoking.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why people turn to smoking as a means of solace.</a:t>
            </a:r>
          </a:p>
          <a:p>
            <a:endParaRPr lang="en-PK" sz="1800" dirty="0"/>
          </a:p>
          <a:p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48775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/>
            <a:r>
              <a:rPr lang="en-US" sz="1800" b="1" i="0" dirty="0">
                <a:effectLst/>
                <a:latin typeface="Söhne"/>
              </a:rPr>
              <a:t>Changing Nature of Stress:</a:t>
            </a:r>
            <a:endParaRPr lang="en-US" sz="18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Stress is not just a psychological phenomenon; it's a real factor influencing decisions and behavior.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Complexity of daily stresses, arising from job demands, relationships, and societal expectations.</a:t>
            </a:r>
          </a:p>
          <a:p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28827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/>
            <a:r>
              <a:rPr lang="en-US" sz="1800" b="1" i="0" dirty="0">
                <a:effectLst/>
                <a:latin typeface="Söhne"/>
              </a:rPr>
              <a:t>Decoding Stress and Smoking: Why Choose It, Despite the Risks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Why do people start smoking when stressed?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Söhne"/>
              </a:rPr>
              <a:t>smoking being a popular choice despite known health risks.</a:t>
            </a:r>
          </a:p>
          <a:p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4979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8550316" cy="2795232"/>
          </a:xfrm>
        </p:spPr>
        <p:txBody>
          <a:bodyPr/>
          <a:lstStyle/>
          <a:p>
            <a:r>
              <a:rPr lang="en-US" sz="2400" b="1" i="0" dirty="0">
                <a:effectLst/>
                <a:latin typeface="Söhne"/>
              </a:rPr>
              <a:t>What Lies Ahead: Exploring Stress and Smoking Patterns in Depth</a:t>
            </a:r>
          </a:p>
          <a:p>
            <a:endParaRPr 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647270" y="0"/>
            <a:ext cx="6096000" cy="6903086"/>
          </a:xfrm>
        </p:spPr>
      </p:pic>
    </p:spTree>
    <p:extLst>
      <p:ext uri="{BB962C8B-B14F-4D97-AF65-F5344CB8AC3E}">
        <p14:creationId xmlns:p14="http://schemas.microsoft.com/office/powerpoint/2010/main" val="83475341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annual presentation" id="{C1063DDD-BD45-4B17-8F67-69F4620CFA80}" vid="{EE925AA1-D437-4402-9126-83C3949115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F1446DA3-37A7-4516-A4F6-8B99D0D312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EBEE06-2B28-4E77-9CB6-A74873B392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C8E66C-AC30-44BA-8882-3290DF968F1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{76B9F480-2DA8-4BE5-A1D4-64909326C44D}tf78853419_win32</Template>
  <TotalTime>104</TotalTime>
  <Words>1094</Words>
  <Application>Microsoft Office PowerPoint</Application>
  <PresentationFormat>Widescreen</PresentationFormat>
  <Paragraphs>164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Franklin Gothic Book</vt:lpstr>
      <vt:lpstr>Franklin Gothic Demi</vt:lpstr>
      <vt:lpstr>Söhne</vt:lpstr>
      <vt:lpstr>Times New Roman</vt:lpstr>
      <vt:lpstr>Wingdings</vt:lpstr>
      <vt:lpstr>Theme1</vt:lpstr>
      <vt:lpstr>TBW Presentation</vt:lpstr>
      <vt:lpstr>Agenda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Objectives</vt:lpstr>
      <vt:lpstr>Methodology</vt:lpstr>
      <vt:lpstr>PowerPoint Presentation</vt:lpstr>
      <vt:lpstr>Data Collection Methods </vt:lpstr>
      <vt:lpstr>Data Analysis Methods</vt:lpstr>
      <vt:lpstr>Tools</vt:lpstr>
      <vt:lpstr>Rationale</vt:lpstr>
      <vt:lpstr>Data Analysis 1</vt:lpstr>
      <vt:lpstr>Overview of Data Analysis </vt:lpstr>
      <vt:lpstr>   Smoking Habits: Smoking Duration &amp; Coping </vt:lpstr>
      <vt:lpstr>Smoking Habits: Daily Smoking Intensity</vt:lpstr>
      <vt:lpstr>Smoking Havits: Quitting Attempts &amp; Interest </vt:lpstr>
      <vt:lpstr>Coping Mechanisms </vt:lpstr>
      <vt:lpstr>Data Analysis 2</vt:lpstr>
      <vt:lpstr>Psychological Factors </vt:lpstr>
      <vt:lpstr>Psychological Factors </vt:lpstr>
      <vt:lpstr>Social and Environmental Factors </vt:lpstr>
      <vt:lpstr>Discussions</vt:lpstr>
      <vt:lpstr>Discussions</vt:lpstr>
      <vt:lpstr>Discussions</vt:lpstr>
      <vt:lpstr>Discussions</vt:lpstr>
      <vt:lpstr>Conclusion</vt:lpstr>
      <vt:lpstr>Conclusion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TBW Presentation</dc:title>
  <dc:creator>Muhammed Salman Ahmed</dc:creator>
  <cp:lastModifiedBy>Muhammed Salman Ahmed</cp:lastModifiedBy>
  <cp:revision>2</cp:revision>
  <dcterms:created xsi:type="dcterms:W3CDTF">2023-12-27T03:45:29Z</dcterms:created>
  <dcterms:modified xsi:type="dcterms:W3CDTF">2023-12-27T05:53:56Z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